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B00"/>
    <a:srgbClr val="0046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82"/>
    <p:restoredTop sz="94717"/>
  </p:normalViewPr>
  <p:slideViewPr>
    <p:cSldViewPr snapToGrid="0">
      <p:cViewPr varScale="1">
        <p:scale>
          <a:sx n="83" d="100"/>
          <a:sy n="83" d="100"/>
        </p:scale>
        <p:origin x="4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FD59176D-4673-76F6-41A7-177A80D5263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62C47ED-FFCF-2794-AD71-52F7813528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ZA"/>
              <a:t>25 -27 September 2024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2777771-A6ED-316E-8AB4-1BA3DDA1B34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2B58811-E888-7EB7-C331-8483A4997AB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EC8764-D0B5-5541-8452-2D05E1409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798713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ZA"/>
              <a:t>25 -27 September 2024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987D8-AA80-4C49-B1EA-48BE8D0FD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47227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25 -27 September 2024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TVET for Digitalized World, Youth Skilling, Employability and Sustainable Development (National, Regional, Continental, and International)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36F4E-3BF4-564E-91C9-3B456CF65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28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25 -27 September 2024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TVET for Digitalized World, Youth Skilling, Employability and Sustainable Development (National, Regional, Continental, and International)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36F4E-3BF4-564E-91C9-3B456CF65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8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25 -27 September 2024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TVET for Digitalized World, Youth Skilling, Employability and Sustainable Development (National, Regional, Continental, and International)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36F4E-3BF4-564E-91C9-3B456CF65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85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25 -27 September 2024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TVET for Digitalized World, Youth Skilling, Employability and Sustainable Development (National, Regional, Continental, and International)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36F4E-3BF4-564E-91C9-3B456CF65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66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25 -27 September 2024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TVET for Digitalized World, Youth Skilling, Employability and Sustainable Development (National, Regional, Continental, and International)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36F4E-3BF4-564E-91C9-3B456CF65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33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25 -27 September 2024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TVET for Digitalized World, Youth Skilling, Employability and Sustainable Development (National, Regional, Continental, and International)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36F4E-3BF4-564E-91C9-3B456CF65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311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25 -27 September 2024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TVET for Digitalized World, Youth Skilling, Employability and Sustainable Development (National, Regional, Continental, and International)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36F4E-3BF4-564E-91C9-3B456CF65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810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25 -27 September 2024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TVET for Digitalized World, Youth Skilling, Employability and Sustainable Development (National, Regional, Continental, and International)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36F4E-3BF4-564E-91C9-3B456CF65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77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25 -27 September 2024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TVET for Digitalized World, Youth Skilling, Employability and Sustainable Development (National, Regional, Continental, and International)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36F4E-3BF4-564E-91C9-3B456CF65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50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25 -27 September 2024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TVET for Digitalized World, Youth Skilling, Employability and Sustainable Development (National, Regional, Continental, and International)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36F4E-3BF4-564E-91C9-3B456CF65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40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25 -27 September 2024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Advancing TVET for Digitalized World, Youth Skilling, Employability and Sustainable Development (National, Regional, Continental, and International)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36F4E-3BF4-564E-91C9-3B456CF65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760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ZA"/>
              <a:t>25 -27 September 2024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Advancing TVET for Digitalized World, Youth Skilling, Employability and Sustainable Development (National, Regional, Continental, and International)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E36F4E-3BF4-564E-91C9-3B456CF65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919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B639C8-199D-68E5-5DF2-9339E2CA9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5885" y="3104982"/>
            <a:ext cx="9144000" cy="1641726"/>
          </a:xfrm>
        </p:spPr>
        <p:txBody>
          <a:bodyPr anchor="t">
            <a:normAutofit/>
          </a:bodyPr>
          <a:lstStyle/>
          <a:p>
            <a:r>
              <a:rPr lang="en-IE" altLang="en-US" b="1" dirty="0">
                <a:solidFill>
                  <a:schemeClr val="bg2"/>
                </a:solidFill>
                <a:latin typeface="Arial Rounded MT Bold" panose="020F0704030504030204" pitchFamily="34" charset="77"/>
              </a:rPr>
              <a:t>Paper Title </a:t>
            </a:r>
            <a:endParaRPr lang="en-US" b="1" dirty="0">
              <a:solidFill>
                <a:schemeClr val="bg2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3E49FB24-F290-6CEE-8B16-97750550F3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9715" y="6492875"/>
            <a:ext cx="1995055" cy="365125"/>
          </a:xfrm>
        </p:spPr>
        <p:txBody>
          <a:bodyPr/>
          <a:lstStyle/>
          <a:p>
            <a:r>
              <a:rPr lang="en-ZA" b="1" dirty="0"/>
              <a:t>24 – 27 March 2026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556D8FF-6C89-A7BF-12C3-EEB9BBE60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41831" y="6479297"/>
            <a:ext cx="6411996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Innovative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Pathways and Best Practices for the Promotion of TVET for Entrepreneurship and Youth Employment.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xmlns="" id="{26391326-E396-93E1-92F6-94056D1CD6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7242" y="4069900"/>
            <a:ext cx="9144000" cy="1655763"/>
          </a:xfrm>
        </p:spPr>
        <p:txBody>
          <a:bodyPr>
            <a:normAutofit lnSpcReduction="10000"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en-IE" altLang="en-US" sz="3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Presenter Name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IE" altLang="en-US" sz="3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IE" altLang="en-US" sz="3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</a:t>
            </a:r>
            <a:endParaRPr lang="en-GB" altLang="en-US" sz="32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08C54F35-3236-43EB-0390-E55194DE262F}"/>
              </a:ext>
            </a:extLst>
          </p:cNvPr>
          <p:cNvCxnSpPr>
            <a:cxnSpLocks/>
          </p:cNvCxnSpPr>
          <p:nvPr/>
        </p:nvCxnSpPr>
        <p:spPr>
          <a:xfrm flipH="1">
            <a:off x="260209" y="0"/>
            <a:ext cx="49507" cy="6858000"/>
          </a:xfrm>
          <a:prstGeom prst="line">
            <a:avLst/>
          </a:prstGeom>
          <a:ln w="19050" cap="flat" cmpd="sng" algn="ctr">
            <a:solidFill>
              <a:srgbClr val="FF9B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CAA0CFA2-66D3-ADD1-85BE-9DC00C03F7EA}"/>
              </a:ext>
            </a:extLst>
          </p:cNvPr>
          <p:cNvCxnSpPr>
            <a:cxnSpLocks/>
          </p:cNvCxnSpPr>
          <p:nvPr/>
        </p:nvCxnSpPr>
        <p:spPr>
          <a:xfrm>
            <a:off x="11985942" y="0"/>
            <a:ext cx="101715" cy="6858000"/>
          </a:xfrm>
          <a:prstGeom prst="line">
            <a:avLst/>
          </a:prstGeom>
          <a:ln w="19050" cap="flat" cmpd="sng" algn="ctr">
            <a:solidFill>
              <a:srgbClr val="FF9B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6" r="-996" b="24068"/>
          <a:stretch/>
        </p:blipFill>
        <p:spPr>
          <a:xfrm>
            <a:off x="378692" y="0"/>
            <a:ext cx="3352800" cy="85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4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6391326-E396-93E1-92F6-94056D1CD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8190"/>
            <a:ext cx="10515600" cy="5558774"/>
          </a:xfrm>
        </p:spPr>
        <p:txBody>
          <a:bodyPr anchor="ctr">
            <a:normAutofit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en-GB" altLang="en-US" sz="7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GB" altLang="en-US" sz="7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details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8C54F35-3236-43EB-0390-E55194DE262F}"/>
              </a:ext>
            </a:extLst>
          </p:cNvPr>
          <p:cNvCxnSpPr>
            <a:cxnSpLocks/>
          </p:cNvCxnSpPr>
          <p:nvPr/>
        </p:nvCxnSpPr>
        <p:spPr>
          <a:xfrm flipH="1">
            <a:off x="260209" y="0"/>
            <a:ext cx="49507" cy="6858000"/>
          </a:xfrm>
          <a:prstGeom prst="line">
            <a:avLst/>
          </a:prstGeom>
          <a:ln w="19050" cap="flat" cmpd="sng" algn="ctr">
            <a:solidFill>
              <a:srgbClr val="FF9B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44CF9FA2-4752-4D62-F502-C80986C30052}"/>
              </a:ext>
            </a:extLst>
          </p:cNvPr>
          <p:cNvCxnSpPr>
            <a:cxnSpLocks/>
          </p:cNvCxnSpPr>
          <p:nvPr/>
        </p:nvCxnSpPr>
        <p:spPr>
          <a:xfrm>
            <a:off x="838200" y="6176963"/>
            <a:ext cx="8519160" cy="0"/>
          </a:xfrm>
          <a:prstGeom prst="line">
            <a:avLst/>
          </a:prstGeom>
          <a:ln>
            <a:solidFill>
              <a:srgbClr val="FF9B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AFE24C5F-AFD7-4ADC-0A2E-620EA56BB030}"/>
              </a:ext>
            </a:extLst>
          </p:cNvPr>
          <p:cNvCxnSpPr>
            <a:cxnSpLocks/>
          </p:cNvCxnSpPr>
          <p:nvPr/>
        </p:nvCxnSpPr>
        <p:spPr>
          <a:xfrm>
            <a:off x="11944670" y="837127"/>
            <a:ext cx="7844" cy="5084702"/>
          </a:xfrm>
          <a:prstGeom prst="line">
            <a:avLst/>
          </a:prstGeom>
          <a:ln w="19050" cap="flat" cmpd="sng" algn="ctr">
            <a:solidFill>
              <a:srgbClr val="FF9B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Date Placeholder 5">
            <a:extLst>
              <a:ext uri="{FF2B5EF4-FFF2-40B4-BE49-F238E27FC236}">
                <a16:creationId xmlns:a16="http://schemas.microsoft.com/office/drawing/2014/main" xmlns="" id="{3E49FB24-F290-6CEE-8B16-97750550F3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84627" y="6400852"/>
            <a:ext cx="1179811" cy="365125"/>
          </a:xfrm>
        </p:spPr>
        <p:txBody>
          <a:bodyPr/>
          <a:lstStyle/>
          <a:p>
            <a:r>
              <a:rPr lang="en-ZA" b="1" dirty="0"/>
              <a:t>24 – 27 </a:t>
            </a:r>
            <a:r>
              <a:rPr lang="en-ZA" b="1" dirty="0" smtClean="0"/>
              <a:t>March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xmlns="" id="{4556D8FF-6C89-A7BF-12C3-EEB9BBE60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6852" y="6400826"/>
            <a:ext cx="6411996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Innovative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Pathways and Best Practices for the Promotion of TVET for Entrepreneurship and Youth Employment.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6" r="-996" b="24068"/>
          <a:stretch/>
        </p:blipFill>
        <p:spPr>
          <a:xfrm>
            <a:off x="838200" y="6176963"/>
            <a:ext cx="2729305" cy="69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7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B639C8-199D-68E5-5DF2-9339E2CA9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338"/>
            <a:ext cx="10515600" cy="652306"/>
          </a:xfrm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anchor="t">
            <a:normAutofit/>
          </a:bodyPr>
          <a:lstStyle/>
          <a:p>
            <a:pPr algn="ctr"/>
            <a:r>
              <a:rPr lang="en-IE" altLang="en-US" sz="4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Information</a:t>
            </a:r>
            <a:endParaRPr lang="en-US" sz="4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6391326-E396-93E1-92F6-94056D1CD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6116"/>
            <a:ext cx="10515600" cy="5150847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endParaRPr lang="en-GB" alt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8C54F35-3236-43EB-0390-E55194DE262F}"/>
              </a:ext>
            </a:extLst>
          </p:cNvPr>
          <p:cNvCxnSpPr>
            <a:cxnSpLocks/>
          </p:cNvCxnSpPr>
          <p:nvPr/>
        </p:nvCxnSpPr>
        <p:spPr>
          <a:xfrm flipH="1">
            <a:off x="260209" y="0"/>
            <a:ext cx="49507" cy="6858000"/>
          </a:xfrm>
          <a:prstGeom prst="line">
            <a:avLst/>
          </a:prstGeom>
          <a:ln w="19050" cap="flat" cmpd="sng" algn="ctr">
            <a:solidFill>
              <a:srgbClr val="FF9B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AFE24C5F-AFD7-4ADC-0A2E-620EA56BB030}"/>
              </a:ext>
            </a:extLst>
          </p:cNvPr>
          <p:cNvCxnSpPr>
            <a:cxnSpLocks/>
          </p:cNvCxnSpPr>
          <p:nvPr/>
        </p:nvCxnSpPr>
        <p:spPr>
          <a:xfrm>
            <a:off x="11944670" y="837127"/>
            <a:ext cx="7844" cy="5084702"/>
          </a:xfrm>
          <a:prstGeom prst="line">
            <a:avLst/>
          </a:prstGeom>
          <a:ln w="19050" cap="flat" cmpd="sng" algn="ctr">
            <a:solidFill>
              <a:srgbClr val="FF9B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44CF9FA2-4752-4D62-F502-C80986C30052}"/>
              </a:ext>
            </a:extLst>
          </p:cNvPr>
          <p:cNvCxnSpPr>
            <a:cxnSpLocks/>
          </p:cNvCxnSpPr>
          <p:nvPr/>
        </p:nvCxnSpPr>
        <p:spPr>
          <a:xfrm>
            <a:off x="838200" y="6176963"/>
            <a:ext cx="8519160" cy="0"/>
          </a:xfrm>
          <a:prstGeom prst="line">
            <a:avLst/>
          </a:prstGeom>
          <a:ln>
            <a:solidFill>
              <a:srgbClr val="FF9B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5">
            <a:extLst>
              <a:ext uri="{FF2B5EF4-FFF2-40B4-BE49-F238E27FC236}">
                <a16:creationId xmlns:a16="http://schemas.microsoft.com/office/drawing/2014/main" xmlns="" id="{3E49FB24-F290-6CEE-8B16-97750550F3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84627" y="6400852"/>
            <a:ext cx="1179811" cy="365125"/>
          </a:xfrm>
        </p:spPr>
        <p:txBody>
          <a:bodyPr/>
          <a:lstStyle/>
          <a:p>
            <a:r>
              <a:rPr lang="en-ZA" b="1" dirty="0"/>
              <a:t>24 – 27 </a:t>
            </a:r>
            <a:r>
              <a:rPr lang="en-ZA" b="1" dirty="0" smtClean="0"/>
              <a:t>March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4556D8FF-6C89-A7BF-12C3-EEB9BBE60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6852" y="6400826"/>
            <a:ext cx="6411996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Innovative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Pathways and Best Practices for the Promotion of TVET for Entrepreneurship and Youth Employment.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6" r="-996" b="24068"/>
          <a:stretch/>
        </p:blipFill>
        <p:spPr>
          <a:xfrm>
            <a:off x="838200" y="6176963"/>
            <a:ext cx="2729305" cy="69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8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B639C8-199D-68E5-5DF2-9339E2CA9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338"/>
            <a:ext cx="10515600" cy="652306"/>
          </a:xfrm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anchor="t">
            <a:normAutofit/>
          </a:bodyPr>
          <a:lstStyle/>
          <a:p>
            <a:pPr algn="ctr"/>
            <a:r>
              <a:rPr lang="en-IE" altLang="en-US" sz="4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Statement</a:t>
            </a:r>
            <a:endParaRPr lang="en-US" sz="4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6391326-E396-93E1-92F6-94056D1CD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6116"/>
            <a:ext cx="10515600" cy="5150847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endParaRPr lang="en-GB" alt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8C54F35-3236-43EB-0390-E55194DE262F}"/>
              </a:ext>
            </a:extLst>
          </p:cNvPr>
          <p:cNvCxnSpPr>
            <a:cxnSpLocks/>
          </p:cNvCxnSpPr>
          <p:nvPr/>
        </p:nvCxnSpPr>
        <p:spPr>
          <a:xfrm flipH="1">
            <a:off x="260209" y="0"/>
            <a:ext cx="49507" cy="6858000"/>
          </a:xfrm>
          <a:prstGeom prst="line">
            <a:avLst/>
          </a:prstGeom>
          <a:ln w="19050" cap="flat" cmpd="sng" algn="ctr">
            <a:solidFill>
              <a:srgbClr val="FF9B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4CF9FA2-4752-4D62-F502-C80986C30052}"/>
              </a:ext>
            </a:extLst>
          </p:cNvPr>
          <p:cNvCxnSpPr>
            <a:cxnSpLocks/>
          </p:cNvCxnSpPr>
          <p:nvPr/>
        </p:nvCxnSpPr>
        <p:spPr>
          <a:xfrm>
            <a:off x="838200" y="6176963"/>
            <a:ext cx="8519160" cy="0"/>
          </a:xfrm>
          <a:prstGeom prst="line">
            <a:avLst/>
          </a:prstGeom>
          <a:ln>
            <a:solidFill>
              <a:srgbClr val="FF9B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FE24C5F-AFD7-4ADC-0A2E-620EA56BB030}"/>
              </a:ext>
            </a:extLst>
          </p:cNvPr>
          <p:cNvCxnSpPr>
            <a:cxnSpLocks/>
          </p:cNvCxnSpPr>
          <p:nvPr/>
        </p:nvCxnSpPr>
        <p:spPr>
          <a:xfrm>
            <a:off x="11944670" y="837127"/>
            <a:ext cx="7844" cy="5084702"/>
          </a:xfrm>
          <a:prstGeom prst="line">
            <a:avLst/>
          </a:prstGeom>
          <a:ln w="19050" cap="flat" cmpd="sng" algn="ctr">
            <a:solidFill>
              <a:srgbClr val="FF9B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Date Placeholder 5">
            <a:extLst>
              <a:ext uri="{FF2B5EF4-FFF2-40B4-BE49-F238E27FC236}">
                <a16:creationId xmlns:a16="http://schemas.microsoft.com/office/drawing/2014/main" xmlns="" id="{3E49FB24-F290-6CEE-8B16-97750550F3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84627" y="6400852"/>
            <a:ext cx="1179811" cy="365125"/>
          </a:xfrm>
        </p:spPr>
        <p:txBody>
          <a:bodyPr/>
          <a:lstStyle/>
          <a:p>
            <a:r>
              <a:rPr lang="en-ZA" b="1" dirty="0"/>
              <a:t>24 – 27 </a:t>
            </a:r>
            <a:r>
              <a:rPr lang="en-ZA" b="1" dirty="0" smtClean="0"/>
              <a:t>March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xmlns="" id="{4556D8FF-6C89-A7BF-12C3-EEB9BBE60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6852" y="6400826"/>
            <a:ext cx="6411996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Innovative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Pathways and Best Practices for the Promotion of TVET for Entrepreneurship and Youth Employment.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6" r="-996" b="24068"/>
          <a:stretch/>
        </p:blipFill>
        <p:spPr>
          <a:xfrm>
            <a:off x="838200" y="6176963"/>
            <a:ext cx="2729305" cy="69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B639C8-199D-68E5-5DF2-9339E2CA9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338"/>
            <a:ext cx="10515600" cy="652306"/>
          </a:xfrm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anchor="t">
            <a:normAutofit/>
          </a:bodyPr>
          <a:lstStyle/>
          <a:p>
            <a:pPr algn="ctr"/>
            <a:r>
              <a:rPr lang="en-IE" altLang="en-US" sz="4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Objectives</a:t>
            </a:r>
            <a:endParaRPr lang="en-US" sz="4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803D6C0F-1D52-4F3D-24E3-760ACB3B8E39}"/>
              </a:ext>
            </a:extLst>
          </p:cNvPr>
          <p:cNvCxnSpPr>
            <a:cxnSpLocks/>
          </p:cNvCxnSpPr>
          <p:nvPr/>
        </p:nvCxnSpPr>
        <p:spPr>
          <a:xfrm>
            <a:off x="250723" y="0"/>
            <a:ext cx="9485" cy="6858000"/>
          </a:xfrm>
          <a:prstGeom prst="line">
            <a:avLst/>
          </a:prstGeom>
          <a:ln w="19050" cap="flat" cmpd="sng" algn="ctr">
            <a:solidFill>
              <a:srgbClr val="FF9B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44CF9FA2-4752-4D62-F502-C80986C30052}"/>
              </a:ext>
            </a:extLst>
          </p:cNvPr>
          <p:cNvCxnSpPr>
            <a:cxnSpLocks/>
          </p:cNvCxnSpPr>
          <p:nvPr/>
        </p:nvCxnSpPr>
        <p:spPr>
          <a:xfrm>
            <a:off x="838200" y="6176963"/>
            <a:ext cx="8519160" cy="0"/>
          </a:xfrm>
          <a:prstGeom prst="line">
            <a:avLst/>
          </a:prstGeom>
          <a:ln>
            <a:solidFill>
              <a:srgbClr val="FF9B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AFE24C5F-AFD7-4ADC-0A2E-620EA56BB030}"/>
              </a:ext>
            </a:extLst>
          </p:cNvPr>
          <p:cNvCxnSpPr>
            <a:cxnSpLocks/>
          </p:cNvCxnSpPr>
          <p:nvPr/>
        </p:nvCxnSpPr>
        <p:spPr>
          <a:xfrm>
            <a:off x="11944670" y="837127"/>
            <a:ext cx="7844" cy="5084702"/>
          </a:xfrm>
          <a:prstGeom prst="line">
            <a:avLst/>
          </a:prstGeom>
          <a:ln w="19050" cap="flat" cmpd="sng" algn="ctr">
            <a:solidFill>
              <a:srgbClr val="FF9B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Date Placeholder 5">
            <a:extLst>
              <a:ext uri="{FF2B5EF4-FFF2-40B4-BE49-F238E27FC236}">
                <a16:creationId xmlns:a16="http://schemas.microsoft.com/office/drawing/2014/main" xmlns="" id="{3E49FB24-F290-6CEE-8B16-97750550F3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84627" y="6400852"/>
            <a:ext cx="1179811" cy="365125"/>
          </a:xfrm>
        </p:spPr>
        <p:txBody>
          <a:bodyPr/>
          <a:lstStyle/>
          <a:p>
            <a:r>
              <a:rPr lang="en-ZA" b="1" dirty="0"/>
              <a:t>24 – 27 </a:t>
            </a:r>
            <a:r>
              <a:rPr lang="en-ZA" b="1" dirty="0" smtClean="0"/>
              <a:t>March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xmlns="" id="{4556D8FF-6C89-A7BF-12C3-EEB9BBE60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6852" y="6400826"/>
            <a:ext cx="6411996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Innovative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Pathways and Best Practices for the Promotion of TVET for Entrepreneurship and Youth Employment.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6" r="-996" b="24068"/>
          <a:stretch/>
        </p:blipFill>
        <p:spPr>
          <a:xfrm>
            <a:off x="838200" y="6176963"/>
            <a:ext cx="2729305" cy="694663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xmlns="" id="{26391326-E396-93E1-92F6-94056D1CD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6116"/>
            <a:ext cx="10515600" cy="5150847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endParaRPr lang="en-GB" alt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43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B639C8-199D-68E5-5DF2-9339E2CA9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338"/>
            <a:ext cx="10515600" cy="652306"/>
          </a:xfrm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anchor="t">
            <a:normAutofit/>
          </a:bodyPr>
          <a:lstStyle/>
          <a:p>
            <a:pPr algn="ctr"/>
            <a:r>
              <a:rPr lang="en-IE" altLang="en-US" sz="4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lang="en-US" sz="4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8C54F35-3236-43EB-0390-E55194DE262F}"/>
              </a:ext>
            </a:extLst>
          </p:cNvPr>
          <p:cNvCxnSpPr>
            <a:cxnSpLocks/>
          </p:cNvCxnSpPr>
          <p:nvPr/>
        </p:nvCxnSpPr>
        <p:spPr>
          <a:xfrm flipH="1">
            <a:off x="260209" y="0"/>
            <a:ext cx="49507" cy="6858000"/>
          </a:xfrm>
          <a:prstGeom prst="line">
            <a:avLst/>
          </a:prstGeom>
          <a:ln w="19050" cap="flat" cmpd="sng" algn="ctr">
            <a:solidFill>
              <a:srgbClr val="FF9B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4CF9FA2-4752-4D62-F502-C80986C30052}"/>
              </a:ext>
            </a:extLst>
          </p:cNvPr>
          <p:cNvCxnSpPr>
            <a:cxnSpLocks/>
          </p:cNvCxnSpPr>
          <p:nvPr/>
        </p:nvCxnSpPr>
        <p:spPr>
          <a:xfrm>
            <a:off x="838200" y="6176963"/>
            <a:ext cx="8519160" cy="0"/>
          </a:xfrm>
          <a:prstGeom prst="line">
            <a:avLst/>
          </a:prstGeom>
          <a:ln>
            <a:solidFill>
              <a:srgbClr val="FF9B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FE24C5F-AFD7-4ADC-0A2E-620EA56BB030}"/>
              </a:ext>
            </a:extLst>
          </p:cNvPr>
          <p:cNvCxnSpPr>
            <a:cxnSpLocks/>
          </p:cNvCxnSpPr>
          <p:nvPr/>
        </p:nvCxnSpPr>
        <p:spPr>
          <a:xfrm>
            <a:off x="11944670" y="837127"/>
            <a:ext cx="7844" cy="5084702"/>
          </a:xfrm>
          <a:prstGeom prst="line">
            <a:avLst/>
          </a:prstGeom>
          <a:ln w="19050" cap="flat" cmpd="sng" algn="ctr">
            <a:solidFill>
              <a:srgbClr val="FF9B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Date Placeholder 5">
            <a:extLst>
              <a:ext uri="{FF2B5EF4-FFF2-40B4-BE49-F238E27FC236}">
                <a16:creationId xmlns:a16="http://schemas.microsoft.com/office/drawing/2014/main" xmlns="" id="{3E49FB24-F290-6CEE-8B16-97750550F3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84627" y="6400852"/>
            <a:ext cx="1179811" cy="365125"/>
          </a:xfrm>
        </p:spPr>
        <p:txBody>
          <a:bodyPr/>
          <a:lstStyle/>
          <a:p>
            <a:r>
              <a:rPr lang="en-ZA" b="1" dirty="0"/>
              <a:t>24 – 27 </a:t>
            </a:r>
            <a:r>
              <a:rPr lang="en-ZA" b="1" dirty="0" smtClean="0"/>
              <a:t>March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xmlns="" id="{4556D8FF-6C89-A7BF-12C3-EEB9BBE60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6852" y="6400826"/>
            <a:ext cx="6411996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Innovative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Pathways and Best Practices for the Promotion of TVET for Entrepreneurship and Youth Employment.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6" r="-996" b="24068"/>
          <a:stretch/>
        </p:blipFill>
        <p:spPr>
          <a:xfrm>
            <a:off x="838200" y="6176963"/>
            <a:ext cx="2729305" cy="694663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26391326-E396-93E1-92F6-94056D1CD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6116"/>
            <a:ext cx="10515600" cy="5150847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endParaRPr lang="en-GB" alt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24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B639C8-199D-68E5-5DF2-9339E2CA9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338"/>
            <a:ext cx="10515600" cy="652306"/>
          </a:xfrm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anchor="t">
            <a:normAutofit/>
          </a:bodyPr>
          <a:lstStyle/>
          <a:p>
            <a:pPr algn="ctr"/>
            <a:r>
              <a:rPr lang="en-IE" altLang="en-US" sz="4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endParaRPr lang="en-US" sz="4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6391326-E396-93E1-92F6-94056D1CD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6116"/>
            <a:ext cx="10515600" cy="5150847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endParaRPr lang="en-GB" alt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8C54F35-3236-43EB-0390-E55194DE262F}"/>
              </a:ext>
            </a:extLst>
          </p:cNvPr>
          <p:cNvCxnSpPr>
            <a:cxnSpLocks/>
          </p:cNvCxnSpPr>
          <p:nvPr/>
        </p:nvCxnSpPr>
        <p:spPr>
          <a:xfrm flipH="1">
            <a:off x="260209" y="0"/>
            <a:ext cx="49507" cy="6858000"/>
          </a:xfrm>
          <a:prstGeom prst="line">
            <a:avLst/>
          </a:prstGeom>
          <a:ln w="19050" cap="flat" cmpd="sng" algn="ctr">
            <a:solidFill>
              <a:srgbClr val="FF9B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44CF9FA2-4752-4D62-F502-C80986C30052}"/>
              </a:ext>
            </a:extLst>
          </p:cNvPr>
          <p:cNvCxnSpPr>
            <a:cxnSpLocks/>
          </p:cNvCxnSpPr>
          <p:nvPr/>
        </p:nvCxnSpPr>
        <p:spPr>
          <a:xfrm>
            <a:off x="838200" y="6176963"/>
            <a:ext cx="8519160" cy="0"/>
          </a:xfrm>
          <a:prstGeom prst="line">
            <a:avLst/>
          </a:prstGeom>
          <a:ln>
            <a:solidFill>
              <a:srgbClr val="FF9B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AFE24C5F-AFD7-4ADC-0A2E-620EA56BB030}"/>
              </a:ext>
            </a:extLst>
          </p:cNvPr>
          <p:cNvCxnSpPr>
            <a:cxnSpLocks/>
          </p:cNvCxnSpPr>
          <p:nvPr/>
        </p:nvCxnSpPr>
        <p:spPr>
          <a:xfrm>
            <a:off x="11944670" y="837127"/>
            <a:ext cx="7844" cy="5084702"/>
          </a:xfrm>
          <a:prstGeom prst="line">
            <a:avLst/>
          </a:prstGeom>
          <a:ln w="19050" cap="flat" cmpd="sng" algn="ctr">
            <a:solidFill>
              <a:srgbClr val="FF9B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Date Placeholder 5">
            <a:extLst>
              <a:ext uri="{FF2B5EF4-FFF2-40B4-BE49-F238E27FC236}">
                <a16:creationId xmlns:a16="http://schemas.microsoft.com/office/drawing/2014/main" xmlns="" id="{3E49FB24-F290-6CEE-8B16-97750550F3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84627" y="6400852"/>
            <a:ext cx="1179811" cy="365125"/>
          </a:xfrm>
        </p:spPr>
        <p:txBody>
          <a:bodyPr/>
          <a:lstStyle/>
          <a:p>
            <a:r>
              <a:rPr lang="en-ZA" b="1" dirty="0"/>
              <a:t>24 – 27 </a:t>
            </a:r>
            <a:r>
              <a:rPr lang="en-ZA" b="1" dirty="0" smtClean="0"/>
              <a:t>March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xmlns="" id="{4556D8FF-6C89-A7BF-12C3-EEB9BBE60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6852" y="6400826"/>
            <a:ext cx="6411996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Innovative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Pathways and Best Practices for the Promotion of TVET for Entrepreneurship and Youth Employment.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6" r="-996" b="24068"/>
          <a:stretch/>
        </p:blipFill>
        <p:spPr>
          <a:xfrm>
            <a:off x="838200" y="6176963"/>
            <a:ext cx="2729305" cy="69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77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B639C8-199D-68E5-5DF2-9339E2CA9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338"/>
            <a:ext cx="10515600" cy="652306"/>
          </a:xfrm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anchor="t">
            <a:normAutofit/>
          </a:bodyPr>
          <a:lstStyle/>
          <a:p>
            <a:pPr algn="ctr"/>
            <a:r>
              <a:rPr lang="en-IE" altLang="en-US" sz="4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 Of Findings</a:t>
            </a:r>
            <a:endParaRPr lang="en-US" sz="4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6391326-E396-93E1-92F6-94056D1CD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6116"/>
            <a:ext cx="10515600" cy="5150847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endParaRPr lang="en-GB" alt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8C54F35-3236-43EB-0390-E55194DE262F}"/>
              </a:ext>
            </a:extLst>
          </p:cNvPr>
          <p:cNvCxnSpPr>
            <a:cxnSpLocks/>
          </p:cNvCxnSpPr>
          <p:nvPr/>
        </p:nvCxnSpPr>
        <p:spPr>
          <a:xfrm flipH="1">
            <a:off x="260209" y="0"/>
            <a:ext cx="49507" cy="6858000"/>
          </a:xfrm>
          <a:prstGeom prst="line">
            <a:avLst/>
          </a:prstGeom>
          <a:ln w="19050" cap="flat" cmpd="sng" algn="ctr">
            <a:solidFill>
              <a:srgbClr val="FF9B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44CF9FA2-4752-4D62-F502-C80986C30052}"/>
              </a:ext>
            </a:extLst>
          </p:cNvPr>
          <p:cNvCxnSpPr>
            <a:cxnSpLocks/>
          </p:cNvCxnSpPr>
          <p:nvPr/>
        </p:nvCxnSpPr>
        <p:spPr>
          <a:xfrm>
            <a:off x="838200" y="6176963"/>
            <a:ext cx="8519160" cy="0"/>
          </a:xfrm>
          <a:prstGeom prst="line">
            <a:avLst/>
          </a:prstGeom>
          <a:ln>
            <a:solidFill>
              <a:srgbClr val="FF9B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AFE24C5F-AFD7-4ADC-0A2E-620EA56BB030}"/>
              </a:ext>
            </a:extLst>
          </p:cNvPr>
          <p:cNvCxnSpPr>
            <a:cxnSpLocks/>
          </p:cNvCxnSpPr>
          <p:nvPr/>
        </p:nvCxnSpPr>
        <p:spPr>
          <a:xfrm>
            <a:off x="11944670" y="837127"/>
            <a:ext cx="7844" cy="5084702"/>
          </a:xfrm>
          <a:prstGeom prst="line">
            <a:avLst/>
          </a:prstGeom>
          <a:ln w="19050" cap="flat" cmpd="sng" algn="ctr">
            <a:solidFill>
              <a:srgbClr val="FF9B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Date Placeholder 5">
            <a:extLst>
              <a:ext uri="{FF2B5EF4-FFF2-40B4-BE49-F238E27FC236}">
                <a16:creationId xmlns:a16="http://schemas.microsoft.com/office/drawing/2014/main" xmlns="" id="{3E49FB24-F290-6CEE-8B16-97750550F3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84627" y="6400852"/>
            <a:ext cx="1179811" cy="365125"/>
          </a:xfrm>
        </p:spPr>
        <p:txBody>
          <a:bodyPr/>
          <a:lstStyle/>
          <a:p>
            <a:r>
              <a:rPr lang="en-ZA" b="1" dirty="0"/>
              <a:t>24 – 27 </a:t>
            </a:r>
            <a:r>
              <a:rPr lang="en-ZA" b="1" dirty="0" smtClean="0"/>
              <a:t>March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xmlns="" id="{4556D8FF-6C89-A7BF-12C3-EEB9BBE60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6852" y="6400826"/>
            <a:ext cx="6411996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Innovative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Pathways and Best Practices for the Promotion of TVET for Entrepreneurship and Youth Employment.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6" r="-996" b="24068"/>
          <a:stretch/>
        </p:blipFill>
        <p:spPr>
          <a:xfrm>
            <a:off x="838200" y="6176963"/>
            <a:ext cx="2729305" cy="69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7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B639C8-199D-68E5-5DF2-9339E2CA9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338"/>
            <a:ext cx="10515600" cy="652306"/>
          </a:xfrm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anchor="t">
            <a:normAutofit/>
          </a:bodyPr>
          <a:lstStyle/>
          <a:p>
            <a:pPr algn="ctr"/>
            <a:r>
              <a:rPr lang="en-IE" altLang="en-US" sz="4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and Recommendations</a:t>
            </a:r>
            <a:endParaRPr lang="en-US" sz="4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6391326-E396-93E1-92F6-94056D1CD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6116"/>
            <a:ext cx="10515600" cy="5150847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endParaRPr lang="en-GB" alt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4CF9FA2-4752-4D62-F502-C80986C30052}"/>
              </a:ext>
            </a:extLst>
          </p:cNvPr>
          <p:cNvCxnSpPr>
            <a:cxnSpLocks/>
          </p:cNvCxnSpPr>
          <p:nvPr/>
        </p:nvCxnSpPr>
        <p:spPr>
          <a:xfrm>
            <a:off x="838200" y="6176963"/>
            <a:ext cx="8519160" cy="0"/>
          </a:xfrm>
          <a:prstGeom prst="line">
            <a:avLst/>
          </a:prstGeom>
          <a:ln>
            <a:solidFill>
              <a:srgbClr val="FF9B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8C54F35-3236-43EB-0390-E55194DE262F}"/>
              </a:ext>
            </a:extLst>
          </p:cNvPr>
          <p:cNvCxnSpPr>
            <a:cxnSpLocks/>
          </p:cNvCxnSpPr>
          <p:nvPr/>
        </p:nvCxnSpPr>
        <p:spPr>
          <a:xfrm flipH="1">
            <a:off x="260209" y="0"/>
            <a:ext cx="49507" cy="6858000"/>
          </a:xfrm>
          <a:prstGeom prst="line">
            <a:avLst/>
          </a:prstGeom>
          <a:ln w="19050" cap="flat" cmpd="sng" algn="ctr">
            <a:solidFill>
              <a:srgbClr val="FF9B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AFE24C5F-AFD7-4ADC-0A2E-620EA56BB030}"/>
              </a:ext>
            </a:extLst>
          </p:cNvPr>
          <p:cNvCxnSpPr>
            <a:cxnSpLocks/>
          </p:cNvCxnSpPr>
          <p:nvPr/>
        </p:nvCxnSpPr>
        <p:spPr>
          <a:xfrm>
            <a:off x="11944670" y="837127"/>
            <a:ext cx="7844" cy="5084702"/>
          </a:xfrm>
          <a:prstGeom prst="line">
            <a:avLst/>
          </a:prstGeom>
          <a:ln w="19050" cap="flat" cmpd="sng" algn="ctr">
            <a:solidFill>
              <a:srgbClr val="FF9B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Date Placeholder 5">
            <a:extLst>
              <a:ext uri="{FF2B5EF4-FFF2-40B4-BE49-F238E27FC236}">
                <a16:creationId xmlns:a16="http://schemas.microsoft.com/office/drawing/2014/main" xmlns="" id="{3E49FB24-F290-6CEE-8B16-97750550F3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84627" y="6400852"/>
            <a:ext cx="1179811" cy="365125"/>
          </a:xfrm>
        </p:spPr>
        <p:txBody>
          <a:bodyPr/>
          <a:lstStyle/>
          <a:p>
            <a:r>
              <a:rPr lang="en-ZA" b="1" dirty="0"/>
              <a:t>24 – 27 </a:t>
            </a:r>
            <a:r>
              <a:rPr lang="en-ZA" b="1" dirty="0" smtClean="0"/>
              <a:t>March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xmlns="" id="{4556D8FF-6C89-A7BF-12C3-EEB9BBE60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6852" y="6400826"/>
            <a:ext cx="6411996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Innovative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Pathways and Best Practices for the Promotion of TVET for Entrepreneurship and Youth Employment.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6" r="-996" b="24068"/>
          <a:stretch/>
        </p:blipFill>
        <p:spPr>
          <a:xfrm>
            <a:off x="838200" y="6176963"/>
            <a:ext cx="2729305" cy="69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8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B639C8-199D-68E5-5DF2-9339E2CA9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338"/>
            <a:ext cx="10515600" cy="652306"/>
          </a:xfrm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anchor="t">
            <a:normAutofit/>
          </a:bodyPr>
          <a:lstStyle/>
          <a:p>
            <a:pPr algn="ctr"/>
            <a:r>
              <a:rPr lang="en-US" sz="4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6391326-E396-93E1-92F6-94056D1CD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6116"/>
            <a:ext cx="10515600" cy="5150847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endParaRPr lang="en-GB" alt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8C54F35-3236-43EB-0390-E55194DE262F}"/>
              </a:ext>
            </a:extLst>
          </p:cNvPr>
          <p:cNvCxnSpPr>
            <a:cxnSpLocks/>
          </p:cNvCxnSpPr>
          <p:nvPr/>
        </p:nvCxnSpPr>
        <p:spPr>
          <a:xfrm flipH="1">
            <a:off x="260209" y="0"/>
            <a:ext cx="49507" cy="6858000"/>
          </a:xfrm>
          <a:prstGeom prst="line">
            <a:avLst/>
          </a:prstGeom>
          <a:ln w="19050" cap="flat" cmpd="sng" algn="ctr">
            <a:solidFill>
              <a:srgbClr val="FF9B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44CF9FA2-4752-4D62-F502-C80986C30052}"/>
              </a:ext>
            </a:extLst>
          </p:cNvPr>
          <p:cNvCxnSpPr>
            <a:cxnSpLocks/>
          </p:cNvCxnSpPr>
          <p:nvPr/>
        </p:nvCxnSpPr>
        <p:spPr>
          <a:xfrm>
            <a:off x="838200" y="6176963"/>
            <a:ext cx="8519160" cy="0"/>
          </a:xfrm>
          <a:prstGeom prst="line">
            <a:avLst/>
          </a:prstGeom>
          <a:ln>
            <a:solidFill>
              <a:srgbClr val="FF9B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AFE24C5F-AFD7-4ADC-0A2E-620EA56BB030}"/>
              </a:ext>
            </a:extLst>
          </p:cNvPr>
          <p:cNvCxnSpPr>
            <a:cxnSpLocks/>
          </p:cNvCxnSpPr>
          <p:nvPr/>
        </p:nvCxnSpPr>
        <p:spPr>
          <a:xfrm>
            <a:off x="11944670" y="837127"/>
            <a:ext cx="7844" cy="5084702"/>
          </a:xfrm>
          <a:prstGeom prst="line">
            <a:avLst/>
          </a:prstGeom>
          <a:ln w="19050" cap="flat" cmpd="sng" algn="ctr">
            <a:solidFill>
              <a:srgbClr val="FF9B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Date Placeholder 5">
            <a:extLst>
              <a:ext uri="{FF2B5EF4-FFF2-40B4-BE49-F238E27FC236}">
                <a16:creationId xmlns:a16="http://schemas.microsoft.com/office/drawing/2014/main" xmlns="" id="{3E49FB24-F290-6CEE-8B16-97750550F3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84627" y="6400852"/>
            <a:ext cx="1179811" cy="365125"/>
          </a:xfrm>
        </p:spPr>
        <p:txBody>
          <a:bodyPr/>
          <a:lstStyle/>
          <a:p>
            <a:r>
              <a:rPr lang="en-ZA" b="1" dirty="0"/>
              <a:t>24 – 27 </a:t>
            </a:r>
            <a:r>
              <a:rPr lang="en-ZA" b="1" dirty="0" smtClean="0"/>
              <a:t>March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xmlns="" id="{4556D8FF-6C89-A7BF-12C3-EEB9BBE60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6852" y="6400826"/>
            <a:ext cx="6411996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Innovative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Pathways and Best Practices for the Promotion of TVET for Entrepreneurship and Youth Employment.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6" r="-996" b="24068"/>
          <a:stretch/>
        </p:blipFill>
        <p:spPr>
          <a:xfrm>
            <a:off x="838200" y="6176963"/>
            <a:ext cx="2729305" cy="69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7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368</TotalTime>
  <Words>226</Words>
  <Application>Microsoft Office PowerPoint</Application>
  <PresentationFormat>Widescreen</PresentationFormat>
  <Paragraphs>34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Aptos</vt:lpstr>
      <vt:lpstr>Arial</vt:lpstr>
      <vt:lpstr>Arial Rounded MT Bold</vt:lpstr>
      <vt:lpstr>Calibri</vt:lpstr>
      <vt:lpstr>Calibri Light</vt:lpstr>
      <vt:lpstr>Wingdings</vt:lpstr>
      <vt:lpstr>Office Theme</vt:lpstr>
      <vt:lpstr>Paper Title </vt:lpstr>
      <vt:lpstr>Background Information</vt:lpstr>
      <vt:lpstr>Problem Statement</vt:lpstr>
      <vt:lpstr>Research Objectives</vt:lpstr>
      <vt:lpstr>Methodology</vt:lpstr>
      <vt:lpstr>Findings</vt:lpstr>
      <vt:lpstr>Discussion Of Findings</vt:lpstr>
      <vt:lpstr>Conclusions and Recommendations</vt:lpstr>
      <vt:lpstr>References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Paper Title</dc:title>
  <dc:creator>Precious Mbatha</dc:creator>
  <cp:lastModifiedBy>Tshepo Mahlo</cp:lastModifiedBy>
  <cp:revision>20</cp:revision>
  <dcterms:created xsi:type="dcterms:W3CDTF">2024-06-24T13:29:17Z</dcterms:created>
  <dcterms:modified xsi:type="dcterms:W3CDTF">2026-03-18T02:12:05Z</dcterms:modified>
</cp:coreProperties>
</file>